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274" r:id="rId2"/>
    <p:sldId id="282" r:id="rId3"/>
    <p:sldId id="277" r:id="rId4"/>
    <p:sldId id="276" r:id="rId5"/>
    <p:sldId id="279" r:id="rId6"/>
    <p:sldId id="262" r:id="rId7"/>
    <p:sldId id="259" r:id="rId8"/>
    <p:sldId id="271" r:id="rId9"/>
    <p:sldId id="256" r:id="rId10"/>
    <p:sldId id="266" r:id="rId11"/>
    <p:sldId id="258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9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8249-C5F8-4152-8D84-6203FB349B5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2CB-5CAA-4444-B0C1-0B201C546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1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84E539-E6C6-43C9-A645-E361EBB19479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="" xmlns:a16="http://schemas.microsoft.com/office/drawing/2014/main" id="{2540FFE4-4FE4-48FB-A119-5F54098FE8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="" xmlns:a16="http://schemas.microsoft.com/office/drawing/2014/main" id="{9D72CDC4-A229-47B5-B196-412C98482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="" xmlns:a16="http://schemas.microsoft.com/office/drawing/2014/main" id="{D4D630E6-B0FD-40C6-9F0C-2E696E46D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A3023-AAEB-4391-B145-D0C4B0F0C327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k@volog.ranepa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k@volog.ranepa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k@volog.ranepa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k@volog.ranepa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hyperlink" Target="mailto:pk@volog.ranepa.ru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2111375" y="33338"/>
            <a:ext cx="84677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5400" b="1">
              <a:solidFill>
                <a:schemeClr val="bg1"/>
              </a:solidFill>
            </a:endParaRPr>
          </a:p>
        </p:txBody>
      </p:sp>
      <p:sp>
        <p:nvSpPr>
          <p:cNvPr id="2055" name="Прямоугольник 7"/>
          <p:cNvSpPr>
            <a:spLocks noChangeArrowheads="1"/>
          </p:cNvSpPr>
          <p:nvPr/>
        </p:nvSpPr>
        <p:spPr bwMode="auto">
          <a:xfrm flipH="1">
            <a:off x="539552" y="1124744"/>
            <a:ext cx="8064896" cy="489654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endParaRPr lang="ru-RU" altLang="ru-RU" sz="500" b="1" dirty="0">
              <a:solidFill>
                <a:schemeClr val="bg1"/>
              </a:solidFill>
            </a:endParaRPr>
          </a:p>
          <a:p>
            <a:pPr algn="ctr" defTabSz="1042988"/>
            <a:endParaRPr lang="ru-RU" altLang="ru-RU" sz="3200" b="1" dirty="0" smtClean="0">
              <a:solidFill>
                <a:schemeClr val="bg1"/>
              </a:solidFill>
            </a:endParaRPr>
          </a:p>
          <a:p>
            <a:pPr algn="ctr" defTabSz="1042988"/>
            <a:r>
              <a:rPr lang="ru-RU" altLang="ru-RU" sz="5400" b="1" dirty="0" smtClean="0">
                <a:solidFill>
                  <a:schemeClr val="bg1"/>
                </a:solidFill>
              </a:rPr>
              <a:t>РАНХиГС</a:t>
            </a:r>
          </a:p>
          <a:p>
            <a:pPr algn="ctr" defTabSz="1042988"/>
            <a:r>
              <a:rPr lang="ru-RU" altLang="ru-RU" sz="3200" b="1" dirty="0" smtClean="0">
                <a:solidFill>
                  <a:schemeClr val="bg1"/>
                </a:solidFill>
              </a:rPr>
              <a:t>РОССИЙСКАЯ АКАДЕМИЯ </a:t>
            </a:r>
          </a:p>
          <a:p>
            <a:pPr algn="ctr" defTabSz="1042988"/>
            <a:r>
              <a:rPr lang="ru-RU" altLang="ru-RU" sz="3200" b="1" dirty="0" smtClean="0">
                <a:solidFill>
                  <a:schemeClr val="bg1"/>
                </a:solidFill>
              </a:rPr>
              <a:t>НАРОДНОГО ХОЗЯЙСТВА И ГОСУДАРСТВЕННОЙ СЛУЖБЫ </a:t>
            </a:r>
          </a:p>
          <a:p>
            <a:pPr algn="ctr" defTabSz="1042988"/>
            <a:r>
              <a:rPr lang="ru-RU" altLang="ru-RU" sz="3200" b="1" dirty="0" smtClean="0">
                <a:solidFill>
                  <a:schemeClr val="bg1"/>
                </a:solidFill>
              </a:rPr>
              <a:t>ПРИ ПРЕЗИДЕНТЕ </a:t>
            </a:r>
          </a:p>
          <a:p>
            <a:pPr algn="ctr" defTabSz="1042988"/>
            <a:r>
              <a:rPr lang="ru-RU" altLang="ru-RU" sz="3200" b="1" dirty="0" smtClean="0">
                <a:solidFill>
                  <a:schemeClr val="bg1"/>
                </a:solidFill>
              </a:rPr>
              <a:t>РОССИЙСКОЙ ФЕДЕРАЦИИ</a:t>
            </a:r>
          </a:p>
          <a:p>
            <a:pPr algn="ctr" defTabSz="1042988"/>
            <a:endParaRPr lang="ru-RU" altLang="ru-RU" sz="3200" b="1" dirty="0" smtClean="0">
              <a:solidFill>
                <a:schemeClr val="bg1"/>
              </a:solidFill>
            </a:endParaRPr>
          </a:p>
          <a:p>
            <a:pPr algn="ctr" defTabSz="1042988"/>
            <a:r>
              <a:rPr lang="ru-RU" altLang="ru-RU" sz="3200" b="1" dirty="0" smtClean="0">
                <a:solidFill>
                  <a:schemeClr val="bg1"/>
                </a:solidFill>
              </a:rPr>
              <a:t>Вологодский филиал 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2056" name="Прямоугольник 7"/>
          <p:cNvSpPr>
            <a:spLocks noChangeArrowheads="1"/>
          </p:cNvSpPr>
          <p:nvPr/>
        </p:nvSpPr>
        <p:spPr bwMode="auto">
          <a:xfrm flipH="1">
            <a:off x="-22225" y="6096000"/>
            <a:ext cx="9166225" cy="7747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6167438"/>
            <a:ext cx="88344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НАЦИОНАЛЬНАЯ ШКОЛА УПРАВЛЕНИЯ</a:t>
            </a:r>
            <a:endParaRPr lang="ru-RU" alt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61" name="Picture 11" descr="https://bumper-stickers.ru/47446-thickbox_default/gerb-ranhi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5651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5" y="0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ВАЖНАЯ ИНФОРМАЦИЯ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512" y="1081357"/>
            <a:ext cx="885698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solidFill>
                  <a:schemeClr val="bg1"/>
                </a:solidFill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sng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САЙТ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sng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Вологодского</a:t>
            </a:r>
            <a:r>
              <a:rPr kumimoji="0" lang="ru-RU" sz="2800" b="1" i="0" u="sng" strike="noStrike" cap="none" normalizeH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филиала РАНХиГС</a:t>
            </a:r>
            <a:endParaRPr kumimoji="0" lang="ru-RU" sz="2800" b="1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n>
                  <a:solidFill>
                    <a:schemeClr val="bg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volog.ranepa.ru</a:t>
            </a:r>
            <a:endParaRPr lang="ru-RU" sz="9600" dirty="0" smtClean="0">
              <a:ln>
                <a:solidFill>
                  <a:schemeClr val="bg1"/>
                </a:solidFill>
              </a:ln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u="sng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Закладка «Абитуриенту»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D:\Новая папка\приемная\реклама\дод\a5ce79_1cf37a7ea15543f2a5147fa7956eae0d~m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1743637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5" y="0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КОНТАКТЫ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512" y="-869190"/>
            <a:ext cx="8856984" cy="801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«Горячая линия»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поступающих в Вологодский филиал РАНХиГС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Телефоны: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52-91-46;       8-931-510-21-35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pk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@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volog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ranepa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Ответственный секретарь приемной подкомиссии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Вологодского филиала РАНХиГС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Коваленко Елена Николаевна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ПОСТУПАЙ ПРАВИЛЬНО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ПОСТУПАЙ В ПРЕЗИДЕНТСКУЮ АКАДЕМИЮ!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Новая папка\приемная\реклама\дод\owl-wearing-graduation-cap_70172-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852936"/>
            <a:ext cx="1226168" cy="15963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5" y="0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ВАЖНАЯ ИНФОРМАЦИЯ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512" y="1189079"/>
            <a:ext cx="885698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solidFill>
                  <a:schemeClr val="bg1"/>
                </a:solidFill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sng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Страница в ВК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n>
                  <a:solidFill>
                    <a:schemeClr val="bg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lang="en-US" sz="7200" dirty="0" smtClean="0">
                <a:ln>
                  <a:solidFill>
                    <a:schemeClr val="bg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vk.com/</a:t>
            </a:r>
            <a:r>
              <a:rPr lang="en-US" sz="7200" dirty="0" err="1" smtClean="0">
                <a:ln>
                  <a:solidFill>
                    <a:schemeClr val="bg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vologranepa</a:t>
            </a:r>
            <a:endParaRPr lang="ru-RU" sz="7200" dirty="0" smtClean="0">
              <a:ln>
                <a:solidFill>
                  <a:schemeClr val="bg1"/>
                </a:solidFill>
              </a:ln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b="1" i="1" u="sng" dirty="0" smtClean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Новая папка\приемная\реклама\дод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2826470" cy="20725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5" y="0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512" y="1358356"/>
            <a:ext cx="88569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4400" b="1" i="1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</a:t>
            </a:r>
            <a:r>
              <a:rPr lang="ru-RU" sz="44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400" b="1" i="1" strike="noStrike" cap="none" normalizeH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внимание!</a:t>
            </a:r>
            <a:endParaRPr kumimoji="0" lang="ru-RU" sz="4400" b="1" i="1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200" dirty="0" smtClean="0">
              <a:ln>
                <a:solidFill>
                  <a:schemeClr val="bg1"/>
                </a:solidFill>
              </a:ln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b="1" i="1" u="sng" dirty="0" smtClean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D:\Новая папка\приемная\реклама\дод\138190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375872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4" y="1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latin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31840" y="188640"/>
            <a:ext cx="5798448" cy="623562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Коротко о главном…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514339"/>
            <a:ext cx="8856984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algn="ctr">
              <a:lnSpc>
                <a:spcPct val="150000"/>
              </a:lnSpc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Первое место в рейтинге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российских университетов, реализующих образовательные программы по направлению подготовки «Государственное и муниципальное управление» (ГМУ) (рейтинг составлен «Интерфакс» в рамках проекта «Национальный рейтинг университетов»).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Третье место в рейтинге российских вузов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уровню зарплат выпускников, работающих в области экономики и финансов (согласно исследованию сервиса по поиску работы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Superjob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Десятое место в рейтинге лучших вузов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Forbes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AutoNum type="arabicPeriod" startAt="4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Пятое место в рейтинге лучших вузов России.</a:t>
            </a:r>
          </a:p>
          <a:p>
            <a:pPr marL="457200" lvl="0" indent="-457200">
              <a:lnSpc>
                <a:spcPct val="150000"/>
              </a:lnSpc>
              <a:buAutoNum type="arabicPeriod" startAt="4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/>
              <a:t>                </a:t>
            </a:r>
          </a:p>
          <a:p>
            <a:pPr lvl="0"/>
            <a:r>
              <a:rPr lang="ru-RU" sz="2400" dirty="0" smtClean="0"/>
              <a:t> </a:t>
            </a:r>
            <a:endParaRPr lang="ru-RU" sz="2400" i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D:\Новая папка\приемная\реклама\дод\a2152e593e6826e34a644e950130d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97152"/>
            <a:ext cx="1412691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7285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4" y="1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latin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31840" y="188640"/>
            <a:ext cx="5798448" cy="623562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НАШИ ПРЕИМУЩЕСТВА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-10455"/>
            <a:ext cx="8856984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algn="ctr"/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endParaRPr lang="ru-RU" sz="2400" u="sng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ГОСУДАРСТВЕННОЕ и бюджетное учреждение!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ПРЕЗИДЕНТСКИЙ СТАТУС!         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Все программы АККРЕДИТОВАНЫ!</a:t>
            </a:r>
          </a:p>
          <a:p>
            <a:pPr lvl="0"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		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БЮДЖЕТНЫЕ места!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Предоставляются МЕСТА практик!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Преподаватели – КАНДИДАТЫ наук, доценты!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Все выпускники ТРУДОУСТРОЕНЫ!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Академии г. Москва!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Наши выпускники занимают ВЕДУЩИЕ должности!</a:t>
            </a:r>
          </a:p>
          <a:p>
            <a:pPr lvl="0"/>
            <a:r>
              <a:rPr lang="ru-RU" sz="2400" dirty="0" smtClean="0"/>
              <a:t>                </a:t>
            </a:r>
          </a:p>
          <a:p>
            <a:pPr lvl="0"/>
            <a:r>
              <a:rPr lang="ru-RU" sz="2400" dirty="0" smtClean="0"/>
              <a:t> </a:t>
            </a:r>
            <a:endParaRPr lang="ru-RU" sz="2400" i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Новая папка\приемная\реклама\дод\30540-61jhbhuheirthuer98ty54t-ert9wer9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591072" cy="1566211"/>
          </a:xfrm>
          <a:prstGeom prst="rect">
            <a:avLst/>
          </a:prstGeom>
          <a:noFill/>
        </p:spPr>
      </p:pic>
      <p:pic>
        <p:nvPicPr>
          <p:cNvPr id="2052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432047" cy="432047"/>
          </a:xfrm>
          <a:prstGeom prst="rect">
            <a:avLst/>
          </a:prstGeom>
          <a:noFill/>
        </p:spPr>
      </p:pic>
      <p:pic>
        <p:nvPicPr>
          <p:cNvPr id="10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00808"/>
            <a:ext cx="432047" cy="432047"/>
          </a:xfrm>
          <a:prstGeom prst="rect">
            <a:avLst/>
          </a:prstGeom>
          <a:noFill/>
        </p:spPr>
      </p:pic>
      <p:pic>
        <p:nvPicPr>
          <p:cNvPr id="11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276872"/>
            <a:ext cx="432047" cy="432047"/>
          </a:xfrm>
          <a:prstGeom prst="rect">
            <a:avLst/>
          </a:prstGeom>
          <a:noFill/>
        </p:spPr>
      </p:pic>
      <p:pic>
        <p:nvPicPr>
          <p:cNvPr id="16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432047" cy="432047"/>
          </a:xfrm>
          <a:prstGeom prst="rect">
            <a:avLst/>
          </a:prstGeom>
          <a:noFill/>
        </p:spPr>
      </p:pic>
      <p:pic>
        <p:nvPicPr>
          <p:cNvPr id="17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432047" cy="432047"/>
          </a:xfrm>
          <a:prstGeom prst="rect">
            <a:avLst/>
          </a:prstGeom>
          <a:noFill/>
        </p:spPr>
      </p:pic>
      <p:pic>
        <p:nvPicPr>
          <p:cNvPr id="18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432047" cy="432047"/>
          </a:xfrm>
          <a:prstGeom prst="rect">
            <a:avLst/>
          </a:prstGeom>
          <a:noFill/>
        </p:spPr>
      </p:pic>
      <p:pic>
        <p:nvPicPr>
          <p:cNvPr id="19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013176"/>
            <a:ext cx="432047" cy="432047"/>
          </a:xfrm>
          <a:prstGeom prst="rect">
            <a:avLst/>
          </a:prstGeom>
          <a:noFill/>
        </p:spPr>
      </p:pic>
      <p:pic>
        <p:nvPicPr>
          <p:cNvPr id="20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589240"/>
            <a:ext cx="432047" cy="432047"/>
          </a:xfrm>
          <a:prstGeom prst="rect">
            <a:avLst/>
          </a:prstGeom>
          <a:noFill/>
        </p:spPr>
      </p:pic>
      <p:pic>
        <p:nvPicPr>
          <p:cNvPr id="21" name="Picture 4" descr="D:\Новая папка\приемная\реклама\дод\66e3606792588a9e3c0f07ee47aff25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52936"/>
            <a:ext cx="432047" cy="432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7285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0">
            <a:extLst>
              <a:ext uri="{FF2B5EF4-FFF2-40B4-BE49-F238E27FC236}">
                <a16:creationId xmlns="" xmlns:a16="http://schemas.microsoft.com/office/drawing/2014/main" id="{A2C5BB76-5921-4FD2-AEC9-69EABF12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552700"/>
            <a:ext cx="15113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5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7524921F-938B-4CCB-AA68-5B359517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500313"/>
            <a:ext cx="1225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chemeClr val="bg1"/>
                </a:solidFill>
                <a:latin typeface="Arial" panose="020B0604020202020204" pitchFamily="34" charset="0"/>
              </a:rPr>
              <a:t>11.01.16 –30.01.16</a:t>
            </a:r>
          </a:p>
        </p:txBody>
      </p:sp>
      <p:sp>
        <p:nvSpPr>
          <p:cNvPr id="28676" name="TextBox 64">
            <a:extLst>
              <a:ext uri="{FF2B5EF4-FFF2-40B4-BE49-F238E27FC236}">
                <a16:creationId xmlns="" xmlns:a16="http://schemas.microsoft.com/office/drawing/2014/main" id="{C62DE540-C47B-4FA9-A757-A73E32C4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133600"/>
            <a:ext cx="6300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="" xmlns:a16="http://schemas.microsoft.com/office/drawing/2014/main" id="{971E4146-266C-4EC8-A14A-65F194D3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2875"/>
            <a:ext cx="26066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>
            <a:extLst>
              <a:ext uri="{FF2B5EF4-FFF2-40B4-BE49-F238E27FC236}">
                <a16:creationId xmlns="" xmlns:a16="http://schemas.microsoft.com/office/drawing/2014/main" id="{3D8AD0A5-2A97-47B7-965A-AD9D81B4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90000"/>
                </a:solidFill>
                <a:latin typeface="Arial" panose="020B0604020202020204" pitchFamily="34" charset="0"/>
              </a:rPr>
              <a:t>ВОЛОГОДСКИЙ ФИЛИАЛ</a:t>
            </a:r>
          </a:p>
        </p:txBody>
      </p:sp>
      <p:sp>
        <p:nvSpPr>
          <p:cNvPr id="28679" name="AutoShape 2" descr="https://okrabota.de/blog/wp-content/uploads/2017/06/jobgermany2.jpg">
            <a:extLst>
              <a:ext uri="{FF2B5EF4-FFF2-40B4-BE49-F238E27FC236}">
                <a16:creationId xmlns="" xmlns:a16="http://schemas.microsoft.com/office/drawing/2014/main" id="{79CD1E6E-6B46-45CC-8645-1CC9984F3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0" name="AutoShape 4" descr="https://okrabota.de/blog/wp-content/uploads/2017/06/jobgermany2.jpg">
            <a:extLst>
              <a:ext uri="{FF2B5EF4-FFF2-40B4-BE49-F238E27FC236}">
                <a16:creationId xmlns="" xmlns:a16="http://schemas.microsoft.com/office/drawing/2014/main" id="{6B846CD0-5A92-4026-BE51-7AACD82165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1" name="AutoShape 2" descr="https://business-ballance.ru/files/47d7d8d4f.jpg">
            <a:extLst>
              <a:ext uri="{FF2B5EF4-FFF2-40B4-BE49-F238E27FC236}">
                <a16:creationId xmlns="" xmlns:a16="http://schemas.microsoft.com/office/drawing/2014/main" id="{66CC1547-3372-432E-8AAE-C131D8BB14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2" name="AutoShape 2" descr="https://c.pxhere.com/photos/2c/66/men_employees_suit_work_greeting_business_office_chef-1282006.jpg%21d">
            <a:extLst>
              <a:ext uri="{FF2B5EF4-FFF2-40B4-BE49-F238E27FC236}">
                <a16:creationId xmlns="" xmlns:a16="http://schemas.microsoft.com/office/drawing/2014/main" id="{96049AAC-4A12-49A0-9FAB-EB7C607730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868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231287C-E8B4-4B1E-A9BB-E0D708E1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689100"/>
            <a:ext cx="3832225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21D1E34-AF7B-4F8C-A1E5-AFAB94D70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689100"/>
            <a:ext cx="3833813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Рисунок 20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0036019-DDCB-4A54-9AB5-38AA42F5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3663"/>
            <a:ext cx="29130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0020605-7DB4-4BBF-B041-0C5CED0E06D7}"/>
              </a:ext>
            </a:extLst>
          </p:cNvPr>
          <p:cNvSpPr/>
          <p:nvPr/>
        </p:nvSpPr>
        <p:spPr>
          <a:xfrm>
            <a:off x="5489575" y="109538"/>
            <a:ext cx="3654425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altLang="ru-RU" sz="2200" b="1" dirty="0">
                <a:solidFill>
                  <a:srgbClr val="FF0000"/>
                </a:solidFill>
              </a:rPr>
              <a:t> – </a:t>
            </a:r>
            <a:r>
              <a:rPr lang="ru-RU" alt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altLang="ru-RU" sz="2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alt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altLang="ru-RU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</a:t>
            </a:r>
            <a:r>
              <a:rPr lang="ru-RU" altLang="ru-RU" sz="2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alt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</a:t>
            </a:r>
            <a:r>
              <a:rPr lang="ru-RU" altLang="ru-RU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ПРИЛОЖЕНИЕ К ДИПЛОМУ</a:t>
            </a:r>
            <a:r>
              <a:rPr lang="ru-RU" altLang="ru-RU" sz="2200" b="1" i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2200" b="1" dirty="0"/>
              <a:t>(01.01.2019 г.)</a:t>
            </a:r>
            <a:r>
              <a:rPr lang="en-US" altLang="ru-RU" sz="2200" b="1" dirty="0">
                <a:solidFill>
                  <a:srgbClr val="FF0000"/>
                </a:solidFill>
              </a:rPr>
              <a:t> </a:t>
            </a:r>
            <a:endParaRPr lang="ru-RU" altLang="ru-RU" sz="22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D:\Новая папка\приемная\реклама\дод\20181122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4652" y="5517232"/>
            <a:ext cx="10593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5" y="0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Возможности и достижения!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512" y="1481466"/>
            <a:ext cx="885698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endParaRPr kumimoji="0" lang="ru-RU" sz="4400" b="1" i="1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200" dirty="0" smtClean="0">
              <a:ln>
                <a:solidFill>
                  <a:schemeClr val="bg1"/>
                </a:solidFill>
              </a:ln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b="1" i="1" u="sng" dirty="0" smtClean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Новая папка\приемная\реклама\дод\Новая папка\Всероссийский молодежный Кубка по менеджменту «Управляй!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1835696" cy="13767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2708920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Победители Всероссийского молодежного Кубка по менеджменту «Управляй!»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Новая папка\приемная\реклама\дод\Новая папка\Победители ежегодного областного конкурса научных проектов «Моя стратегия – моё будущее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340768"/>
            <a:ext cx="1800200" cy="13501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55776" y="2780928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Победители ежегодного областного конкурса научных проектов «Моя стратегия – моё будущее»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Новая папка\приемная\реклама\дод\Новая папка\Победители конкурсов Молодежного союза экономистов и финансистов РФ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96952"/>
            <a:ext cx="2520280" cy="176615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127776" y="3573016"/>
            <a:ext cx="20162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Победители конкурсов Молодежного союза экономистов и финансистов РФ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Новая папка\приемная\реклама\дод\Новая папка\Призеры Всероссийского диктанта по английскому язык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645024"/>
            <a:ext cx="1894433" cy="125548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3528" y="4941168"/>
            <a:ext cx="187220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Призеры Всероссийского диктанта по английскому языку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Новая папка\приемная\реклама\дод\Новая папка\Студент Вологодского филиала РАНХиГС Даниил Елезов занял на один день пост Мэра областной столицы в рамках проекта «Мы — вологжане! Команда Мэра»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717032"/>
            <a:ext cx="1883287" cy="122413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55776" y="4941168"/>
            <a:ext cx="180020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Студент Вологодского филиала РАНХиГС Даниил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Елезов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занял на один день пост Мэра областной столицы в рамках проекта «Мы — вологжане! Команда Мэра»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D:\Новая папка\приемная\реклама\дод\Новая папка\Традиционный «День 1СКарьеры» компании «Логасофт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941168"/>
            <a:ext cx="1656184" cy="110412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788024" y="6093296"/>
            <a:ext cx="15841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Традиционный «День 1СКарьеры» компании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Логасофт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D:\Новая папка\приемная\реклама\дод\Новая папка\DSC_00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869160"/>
            <a:ext cx="2182465" cy="144637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804248" y="6309320"/>
            <a:ext cx="20162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Всероссийский чемпионат по финансовой грамотности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04248" y="5661248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«Академики Вологодчины»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Новая папка\фин грам\2021\новости\IMG_20210217_100618_resized_20210217_11512367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1340768"/>
            <a:ext cx="1728192" cy="1296144"/>
          </a:xfrm>
          <a:prstGeom prst="rect">
            <a:avLst/>
          </a:prstGeom>
          <a:noFill/>
        </p:spPr>
      </p:pic>
      <p:pic>
        <p:nvPicPr>
          <p:cNvPr id="1028" name="Picture 4" descr="D:\Новая папка\фин грам\2021\новости\IMG_20210217_101008_resized_20210217_11512302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1340768"/>
            <a:ext cx="1212643" cy="909482"/>
          </a:xfrm>
          <a:prstGeom prst="rect">
            <a:avLst/>
          </a:prstGeom>
          <a:noFill/>
        </p:spPr>
      </p:pic>
      <p:pic>
        <p:nvPicPr>
          <p:cNvPr id="4" name="Picture 5" descr="D:\Новая папка\фин грам\2021\новости\IMG_20210217_100548_resized_20210217_11512428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1340768"/>
            <a:ext cx="883157" cy="64807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228184" y="2276872"/>
            <a:ext cx="18722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Победители в конкурсах Департамента финансов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4" y="1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latin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31840" y="188640"/>
            <a:ext cx="5798448" cy="62356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Формы обучения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направления подготовки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55142"/>
            <a:ext cx="8856984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 </a:t>
            </a:r>
          </a:p>
          <a:p>
            <a:pPr algn="ctr"/>
            <a:endParaRPr lang="ru-RU" sz="2400" b="1" i="1" u="sng" dirty="0" smtClean="0">
              <a:solidFill>
                <a:schemeClr val="accent1"/>
              </a:solidFill>
            </a:endParaRPr>
          </a:p>
          <a:p>
            <a:pPr algn="ctr"/>
            <a:endParaRPr lang="ru-RU" sz="2400" b="1" i="1" u="sng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ОЧНАЯ ФОРМА ОБУЧЕНИЯ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Государственное и муниципальное управление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(профиль: «Государственная и муниципальная служба»)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ЕСТЬ БЮДЖЕТНЫЕ МЕСТА!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- Экономика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(профиль: «Финансы и кредит»)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ОЧНО-ЗАОЧНАЯ и ЗАОЧНАЯ ФОРМЫ ОБУЧЕНИЯ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и муниципальное управление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(профиль: "Государственная и муниципальная служба»)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-Управление персоналом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(профиль: «Управление персоналом организации»)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(профиль: «Финансы и кредит»)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D:\Новая папка\приемная\реклама\дод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44824"/>
            <a:ext cx="1366882" cy="1025808"/>
          </a:xfrm>
          <a:prstGeom prst="rect">
            <a:avLst/>
          </a:prstGeom>
          <a:noFill/>
        </p:spPr>
      </p:pic>
      <p:pic>
        <p:nvPicPr>
          <p:cNvPr id="3075" name="Picture 3" descr="D:\Новая папка\приемная\реклама\дод\му-рый-сыч-читая-книгу-пока-си-ящ-на-куче-книг-73345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4"/>
            <a:ext cx="903858" cy="1490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4" y="1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latin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31840" y="188640"/>
            <a:ext cx="5798448" cy="62356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Условия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поступления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в Вологодский филиал РАНХиГС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266544"/>
            <a:ext cx="885698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algn="ctr"/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400" b="1" u="sng" dirty="0" smtClean="0">
                <a:solidFill>
                  <a:srgbClr val="FF0000"/>
                </a:solidFill>
              </a:rPr>
              <a:t>По результатам ЕГЭ или ВИ.</a:t>
            </a:r>
          </a:p>
          <a:p>
            <a:pPr lvl="0"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2400" b="1" u="sng" dirty="0" smtClean="0">
                <a:solidFill>
                  <a:srgbClr val="FF0000"/>
                </a:solidFill>
              </a:rPr>
              <a:t>  Государственное и муниципальное управление:</a:t>
            </a:r>
          </a:p>
          <a:p>
            <a:pPr lvl="0" algn="ctr"/>
            <a:endParaRPr lang="ru-RU" sz="2400" u="sng" dirty="0" smtClean="0">
              <a:solidFill>
                <a:srgbClr val="FF0000"/>
              </a:solidFill>
            </a:endParaRPr>
          </a:p>
          <a:p>
            <a:pPr lvl="0"/>
            <a:r>
              <a:rPr lang="ru-RU" sz="2400" dirty="0" smtClean="0"/>
              <a:t>1.Обществознание</a:t>
            </a:r>
            <a:endParaRPr lang="ru-RU" sz="2400" i="1" dirty="0" smtClean="0"/>
          </a:p>
          <a:p>
            <a:pPr lvl="0"/>
            <a:r>
              <a:rPr lang="ru-RU" sz="2400" dirty="0" smtClean="0"/>
              <a:t>2.Русский язык </a:t>
            </a:r>
            <a:endParaRPr lang="ru-RU" sz="2400" i="1" dirty="0" smtClean="0"/>
          </a:p>
          <a:p>
            <a:pPr lvl="0"/>
            <a:r>
              <a:rPr lang="ru-RU" sz="2400" dirty="0" smtClean="0"/>
              <a:t>3.Математика (профиль) </a:t>
            </a:r>
            <a:r>
              <a:rPr lang="ru-RU" sz="2400" u="sng" dirty="0" smtClean="0">
                <a:solidFill>
                  <a:schemeClr val="accent1"/>
                </a:solidFill>
              </a:rPr>
              <a:t>или</a:t>
            </a:r>
            <a:r>
              <a:rPr lang="ru-RU" sz="2400" dirty="0" smtClean="0"/>
              <a:t> История</a:t>
            </a:r>
          </a:p>
          <a:p>
            <a:pPr lvl="0"/>
            <a:r>
              <a:rPr lang="ru-RU" sz="2400" dirty="0" smtClean="0"/>
              <a:t> </a:t>
            </a:r>
            <a:endParaRPr lang="ru-RU" sz="2400" i="1" dirty="0" smtClean="0"/>
          </a:p>
          <a:p>
            <a:pPr lvl="0" algn="ctr"/>
            <a:r>
              <a:rPr lang="ru-RU" sz="2400" b="1" u="sng" dirty="0" smtClean="0">
                <a:solidFill>
                  <a:srgbClr val="FF0000"/>
                </a:solidFill>
              </a:rPr>
              <a:t>Экономика:       </a:t>
            </a:r>
            <a:endParaRPr lang="ru-RU" sz="2400" u="sng" dirty="0" smtClean="0">
              <a:solidFill>
                <a:srgbClr val="FF0000"/>
              </a:solidFill>
            </a:endParaRPr>
          </a:p>
          <a:p>
            <a:pPr lvl="0"/>
            <a:r>
              <a:rPr lang="ru-RU" sz="2400" dirty="0" smtClean="0"/>
              <a:t>1.Обществознание </a:t>
            </a:r>
          </a:p>
          <a:p>
            <a:pPr lvl="0"/>
            <a:r>
              <a:rPr lang="ru-RU" sz="2400" dirty="0" smtClean="0"/>
              <a:t>2.Русский язык </a:t>
            </a:r>
          </a:p>
          <a:p>
            <a:pPr lvl="0"/>
            <a:r>
              <a:rPr lang="ru-RU" sz="2400" dirty="0" smtClean="0"/>
              <a:t>3.Математика (профиль) </a:t>
            </a:r>
          </a:p>
          <a:p>
            <a:pPr algn="ctr"/>
            <a:endParaRPr lang="ru-RU" sz="2400" b="1" u="sng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accent1"/>
                </a:solidFill>
              </a:rPr>
              <a:t>Выпускники школ поступают </a:t>
            </a:r>
          </a:p>
          <a:p>
            <a:pPr algn="ctr"/>
            <a:r>
              <a:rPr lang="ru-RU" sz="2400" b="1" u="sng" dirty="0" smtClean="0">
                <a:solidFill>
                  <a:schemeClr val="accent1"/>
                </a:solidFill>
              </a:rPr>
              <a:t>ТОЛЬКО по результатам ЕГЭ!</a:t>
            </a:r>
            <a:endParaRPr lang="ru-RU" sz="2400" u="sng" dirty="0" smtClean="0">
              <a:solidFill>
                <a:schemeClr val="accent1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Новая папка\приемная\реклама\дод\dXiuwMI0F7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80928"/>
            <a:ext cx="201720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7285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9" y="69269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5" y="0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Платное обучение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512" y="342696"/>
            <a:ext cx="885698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solidFill>
                  <a:schemeClr val="bg1"/>
                </a:solidFill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800" i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 smtClean="0"/>
              <a:t>Стоимость в договоре формируются </a:t>
            </a:r>
            <a:r>
              <a:rPr lang="ru-RU" sz="2800" i="1" u="sng" dirty="0" smtClean="0"/>
              <a:t>на весь период</a:t>
            </a:r>
            <a:r>
              <a:rPr lang="ru-RU" sz="2800" i="1" dirty="0" smtClean="0"/>
              <a:t> обучения, </a:t>
            </a:r>
            <a:r>
              <a:rPr lang="ru-RU" sz="2800" i="1" u="sng" dirty="0" smtClean="0"/>
              <a:t>по семестрам</a:t>
            </a:r>
            <a:r>
              <a:rPr lang="ru-RU" sz="2800" i="1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 smtClean="0"/>
              <a:t>Повышение стоимости возможно </a:t>
            </a:r>
            <a:r>
              <a:rPr lang="ru-RU" sz="2800" i="1" u="sng" dirty="0" smtClean="0"/>
              <a:t>только</a:t>
            </a:r>
            <a:r>
              <a:rPr lang="ru-RU" sz="2800" i="1" dirty="0" smtClean="0"/>
              <a:t> в пределах инфляции.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 smtClean="0"/>
              <a:t>Оплатить можно </a:t>
            </a:r>
            <a:r>
              <a:rPr lang="ru-RU" sz="2800" i="1" u="sng" dirty="0" smtClean="0"/>
              <a:t>материнским</a:t>
            </a:r>
            <a:r>
              <a:rPr lang="ru-RU" sz="2800" i="1" dirty="0" smtClean="0"/>
              <a:t> капиталом или взять льготный </a:t>
            </a:r>
            <a:r>
              <a:rPr lang="ru-RU" sz="2800" i="1" u="sng" dirty="0" smtClean="0"/>
              <a:t>кредит</a:t>
            </a:r>
            <a:r>
              <a:rPr lang="ru-RU" sz="2800" i="1" dirty="0" smtClean="0"/>
              <a:t> на образование.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 smtClean="0"/>
              <a:t> Возможно обучение за счет </a:t>
            </a:r>
            <a:r>
              <a:rPr lang="ru-RU" sz="2800" i="1" u="sng" dirty="0" smtClean="0"/>
              <a:t>бюджета ВО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 smtClean="0"/>
              <a:t>Возможна </a:t>
            </a:r>
            <a:r>
              <a:rPr lang="ru-RU" sz="2800" i="1" u="sng" dirty="0" smtClean="0"/>
              <a:t>рассрочка</a:t>
            </a:r>
            <a:r>
              <a:rPr lang="ru-RU" sz="2800" i="1" dirty="0" smtClean="0"/>
              <a:t> оплаты.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i="1" dirty="0" smtClean="0"/>
              <a:t>При условии обучения на «хорошо» и «отлично» </a:t>
            </a:r>
            <a:r>
              <a:rPr lang="ru-RU" sz="2800" i="1" u="sng" dirty="0" smtClean="0"/>
              <a:t>возможен перевод</a:t>
            </a:r>
            <a:r>
              <a:rPr lang="ru-RU" sz="2800" i="1" dirty="0" smtClean="0"/>
              <a:t> на освободившееся бюджетное место.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Новая папка\приемная\реклама\дод\kisspng-owl-graduation-ceremony-bird-cartoon-graduation-gown-5ac9b23c20c092.407423031523167804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278" y="3501008"/>
            <a:ext cx="1101722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8" y="692696"/>
            <a:ext cx="1872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ВОЛОГОДСКИЙ ФИЛИАЛ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35407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 flipH="1">
            <a:off x="2987674" y="1"/>
            <a:ext cx="6156325" cy="9087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600" b="1" dirty="0">
              <a:latin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31840" y="188640"/>
            <a:ext cx="5798448" cy="62356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Сроки приема документов и издания приказов на зачисление в 2021 году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1" y="1124743"/>
          <a:ext cx="8784976" cy="54623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84177"/>
                <a:gridCol w="1512168"/>
                <a:gridCol w="1584176"/>
                <a:gridCol w="1368152"/>
                <a:gridCol w="1368152"/>
                <a:gridCol w="1368151"/>
              </a:tblGrid>
              <a:tr h="21773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ОЧНАЯ ФОРМА ОБУЧЕНИЯ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ОЧНО-ЗАОЧНАЯ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ФОРМА ОБУЧЕНИЯ 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ЗАОЧНАЯ ФОРМА ОБУЧЕНИЯ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</a:tr>
              <a:tr h="217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Бюджетные места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Места по договору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Места в пределах особой квоты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Места в рамках контрольных цифр приема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Начало приема документов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 smtClean="0"/>
                        <a:t>18 </a:t>
                      </a:r>
                      <a:r>
                        <a:rPr lang="ru-RU" sz="1600" u="sng" dirty="0"/>
                        <a:t>июня </a:t>
                      </a:r>
                      <a:endParaRPr lang="ru-RU" sz="1600" u="sng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/>
                        <a:t>18 июня </a:t>
                      </a:r>
                      <a:endParaRPr lang="ru-RU" sz="1600" u="sng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/>
                        <a:t>18 июня </a:t>
                      </a:r>
                      <a:endParaRPr lang="ru-RU" sz="1600" u="sng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u="sng" kern="1200" dirty="0"/>
                        <a:t>18 </a:t>
                      </a:r>
                      <a:r>
                        <a:rPr kumimoji="0" lang="ru-RU" sz="1600" u="sng" kern="1200" dirty="0" smtClean="0"/>
                        <a:t>июня </a:t>
                      </a:r>
                      <a:endParaRPr kumimoji="0" lang="ru-RU" sz="1600" u="sng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/>
                        <a:t>18 июня </a:t>
                      </a:r>
                      <a:endParaRPr lang="ru-RU" sz="1600" u="sng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4363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Завершение приема документов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 ЕГЭ </a:t>
                      </a:r>
                      <a:r>
                        <a:rPr lang="ru-RU" sz="1600" dirty="0" smtClean="0"/>
                        <a:t>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 smtClean="0"/>
                        <a:t>23 </a:t>
                      </a:r>
                      <a:r>
                        <a:rPr lang="ru-RU" sz="1600" u="sng" dirty="0"/>
                        <a:t>июля </a:t>
                      </a:r>
                      <a:endParaRPr lang="ru-RU" sz="1600" u="sng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 ЕГЭ </a:t>
                      </a:r>
                      <a:r>
                        <a:rPr lang="ru-RU" sz="1600" dirty="0" smtClean="0"/>
                        <a:t>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 smtClean="0"/>
                        <a:t>23 июля</a:t>
                      </a:r>
                      <a:endParaRPr lang="ru-RU" sz="1600" u="sng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 ЕГЭ </a:t>
                      </a:r>
                      <a:r>
                        <a:rPr lang="ru-RU" sz="1600" dirty="0" smtClean="0"/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 smtClean="0"/>
                        <a:t>08 августа</a:t>
                      </a:r>
                      <a:endParaRPr lang="ru-RU" sz="1600" u="sng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 ВИ –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14 августа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 ЕГЭ –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26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 ВИ –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14 августа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 ЕГЭ –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26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70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Размещение списков поступающих на сайте филиала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27 </a:t>
                      </a:r>
                      <a:r>
                        <a:rPr lang="ru-RU" sz="1600" dirty="0"/>
                        <a:t>июля 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27 июля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09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28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28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70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Срок завершения приема заявлений о согласии на зачисление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28 июля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03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11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30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30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53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Зачисление на обучение (издание приказов)</a:t>
                      </a:r>
                      <a:endParaRPr lang="ru-RU" sz="12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30 июля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05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13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31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31 августа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46726" marR="46726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1640</TotalTime>
  <Words>569</Words>
  <Application>Microsoft Office PowerPoint</Application>
  <PresentationFormat>Экран (4:3)</PresentationFormat>
  <Paragraphs>248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USER3</cp:lastModifiedBy>
  <cp:revision>165</cp:revision>
  <dcterms:created xsi:type="dcterms:W3CDTF">2020-05-08T13:05:38Z</dcterms:created>
  <dcterms:modified xsi:type="dcterms:W3CDTF">2021-04-20T09:40:31Z</dcterms:modified>
</cp:coreProperties>
</file>